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5"/>
  </p:notesMasterIdLst>
  <p:handoutMasterIdLst>
    <p:handoutMasterId r:id="rId26"/>
  </p:handoutMasterIdLst>
  <p:sldIdLst>
    <p:sldId id="410" r:id="rId5"/>
    <p:sldId id="397" r:id="rId6"/>
    <p:sldId id="411" r:id="rId7"/>
    <p:sldId id="412" r:id="rId8"/>
    <p:sldId id="413" r:id="rId9"/>
    <p:sldId id="391" r:id="rId10"/>
    <p:sldId id="414" r:id="rId11"/>
    <p:sldId id="415" r:id="rId12"/>
    <p:sldId id="409" r:id="rId13"/>
    <p:sldId id="416" r:id="rId14"/>
    <p:sldId id="419" r:id="rId15"/>
    <p:sldId id="421" r:id="rId16"/>
    <p:sldId id="420" r:id="rId17"/>
    <p:sldId id="389" r:id="rId18"/>
    <p:sldId id="408" r:id="rId19"/>
    <p:sldId id="406" r:id="rId20"/>
    <p:sldId id="417" r:id="rId21"/>
    <p:sldId id="407" r:id="rId22"/>
    <p:sldId id="418" r:id="rId23"/>
    <p:sldId id="398" r:id="rId2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29" autoAdjust="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286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E92A46E5-772B-4A8A-A167-62663A29553C}" type="datetime1">
              <a:rPr lang="es-ES" smtClean="0"/>
              <a:t>28/04/2024</a:t>
            </a:fld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E2C230DF-5933-439D-898F-38E9AC9BA688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8" name="Marcador de encabezado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16DB30B6-91B7-493F-B445-96E1D2848A7B}" type="datetime1">
              <a:rPr lang="es-ES" smtClean="0"/>
              <a:t>28/04/2024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A89C7E07-3C67-C64C-8DA0-0404F630397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0238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0433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6248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94759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98727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9C7E07-3C67-C64C-8DA0-0404F6303970}" type="slidenum">
              <a:rPr lang="es-ES" smtClean="0"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1160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es-ES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y tabla del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orma libre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7" name="Forma libre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conteni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marL="457200" indent="0">
              <a:spcBef>
                <a:spcPts val="1800"/>
              </a:spcBef>
              <a:buNone/>
              <a:defRPr lang="es-ES" sz="2000"/>
            </a:lvl2pPr>
            <a:lvl3pPr marL="914400" indent="0">
              <a:spcBef>
                <a:spcPts val="1800"/>
              </a:spcBef>
              <a:buNone/>
              <a:defRPr lang="es-ES" sz="2000"/>
            </a:lvl3pPr>
            <a:lvl4pPr marL="1371600" indent="0">
              <a:spcBef>
                <a:spcPts val="1800"/>
              </a:spcBef>
              <a:buNone/>
              <a:defRPr lang="es-ES" sz="2000"/>
            </a:lvl4pPr>
            <a:lvl5pPr marL="1828800" indent="0">
              <a:spcBef>
                <a:spcPts val="1800"/>
              </a:spcBef>
              <a:buNone/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es-ES" sz="2000"/>
            </a:lvl1pPr>
            <a:lvl2pPr>
              <a:spcBef>
                <a:spcPts val="600"/>
              </a:spcBef>
              <a:defRPr lang="es-ES" sz="2000"/>
            </a:lvl2pPr>
            <a:lvl3pPr>
              <a:spcBef>
                <a:spcPts val="1800"/>
              </a:spcBef>
              <a:defRPr lang="es-ES" sz="2000"/>
            </a:lvl3pPr>
            <a:lvl4pPr>
              <a:spcBef>
                <a:spcPts val="1800"/>
              </a:spcBef>
              <a:defRPr lang="es-ES" sz="2000"/>
            </a:lvl4pPr>
            <a:lvl5pPr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dos contenido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orma libre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3" name="Forma libre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4" name="Forma libre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es-ES" sz="2000"/>
            </a:lvl1pPr>
            <a:lvl2pPr>
              <a:spcBef>
                <a:spcPts val="600"/>
              </a:spcBef>
              <a:defRPr lang="es-ES" sz="2000"/>
            </a:lvl2pPr>
            <a:lvl3pPr>
              <a:spcBef>
                <a:spcPts val="1800"/>
              </a:spcBef>
              <a:defRPr lang="es-ES" sz="2000"/>
            </a:lvl3pPr>
            <a:lvl4pPr>
              <a:spcBef>
                <a:spcPts val="1800"/>
              </a:spcBef>
              <a:defRPr lang="es-ES" sz="2000"/>
            </a:lvl4pPr>
            <a:lvl5pPr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7" name="Marcador de conteni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es-ES" sz="2000"/>
            </a:lvl1pPr>
            <a:lvl2pPr>
              <a:spcBef>
                <a:spcPts val="1800"/>
              </a:spcBef>
              <a:defRPr lang="es-ES" sz="2000"/>
            </a:lvl2pPr>
            <a:lvl3pPr>
              <a:spcBef>
                <a:spcPts val="1800"/>
              </a:spcBef>
              <a:defRPr lang="es-ES" sz="2000"/>
            </a:lvl3pPr>
            <a:lvl4pPr>
              <a:spcBef>
                <a:spcPts val="1800"/>
              </a:spcBef>
              <a:defRPr lang="es-ES" sz="2000"/>
            </a:lvl4pPr>
            <a:lvl5pPr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9" name="Marcador de posición de la tabla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 rtlCol="0">
            <a:noAutofit/>
          </a:bodyPr>
          <a:lstStyle>
            <a:lvl1pPr>
              <a:defRPr lang="es-ES"/>
            </a:lvl1pPr>
          </a:lstStyle>
          <a:p>
            <a:pPr rtl="0"/>
            <a:r>
              <a:rPr lang="es-ES"/>
              <a:t>Haga clic en el icono para agregar una tabla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es-ES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8" name="Marcador de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s-ES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es-ES" sz="4000"/>
            </a:lvl2pPr>
            <a:lvl3pPr>
              <a:defRPr lang="es-ES" sz="4000"/>
            </a:lvl3pPr>
            <a:lvl4pPr>
              <a:defRPr lang="es-ES" sz="4000"/>
            </a:lvl4pPr>
            <a:lvl5pPr>
              <a:defRPr lang="es-ES" sz="4000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forma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" name="Forma libre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</p:grpSp>
      <p:sp>
        <p:nvSpPr>
          <p:cNvPr id="12" name="Título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 spc="50" baseline="0"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 </a:t>
            </a:r>
          </a:p>
        </p:txBody>
      </p:sp>
      <p:sp>
        <p:nvSpPr>
          <p:cNvPr id="2" name="Marcador de contenido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s-E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lang="es-ES" sz="2000"/>
            </a:lvl2pPr>
            <a:lvl3pPr indent="-283464">
              <a:spcBef>
                <a:spcPts val="1800"/>
              </a:spcBef>
              <a:defRPr lang="es-ES" sz="2000"/>
            </a:lvl3pPr>
            <a:lvl4pPr indent="-283464">
              <a:spcBef>
                <a:spcPts val="1800"/>
              </a:spcBef>
              <a:defRPr lang="es-ES" sz="2000"/>
            </a:lvl4pPr>
            <a:lvl5pPr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 noProof="0" dirty="0"/>
              <a:t>Haga clic para agregar contenido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3" name="Marcador de número de diapositiva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42" name="Marcador de fecha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noProof="0" dirty="0">
              <a:latin typeface="+mn-lt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e secció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 rtlCol="0">
            <a:noAutofit/>
          </a:bodyPr>
          <a:lstStyle>
            <a:lvl1pPr marL="0" indent="0" algn="ctr">
              <a:buNone/>
              <a:defRPr lang="es-ES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es-ES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8" name="Marcador de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s-ES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es-ES" sz="4000"/>
            </a:lvl2pPr>
            <a:lvl3pPr>
              <a:defRPr lang="es-ES" sz="4000"/>
            </a:lvl3pPr>
            <a:lvl4pPr>
              <a:defRPr lang="es-ES" sz="4000"/>
            </a:lvl4pPr>
            <a:lvl5pPr>
              <a:defRPr lang="es-ES" sz="4000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upo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orma libre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2" name="Forma libre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3" name="Forma libre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32" name="Títu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2" name="Marcador de contenido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es-ES" sz="2000"/>
            </a:lvl1pPr>
            <a:lvl2pPr indent="-283464">
              <a:spcBef>
                <a:spcPts val="1800"/>
              </a:spcBef>
              <a:defRPr lang="es-ES" sz="2000"/>
            </a:lvl2pPr>
            <a:lvl3pPr indent="-283464">
              <a:spcBef>
                <a:spcPts val="1800"/>
              </a:spcBef>
              <a:defRPr lang="es-ES" sz="2000"/>
            </a:lvl3pPr>
            <a:lvl4pPr indent="-283464">
              <a:spcBef>
                <a:spcPts val="1800"/>
              </a:spcBef>
              <a:defRPr lang="es-ES" sz="2000"/>
            </a:lvl4pPr>
            <a:lvl5pPr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es-ES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Marcador de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s-ES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es-ES" sz="4000"/>
            </a:lvl2pPr>
            <a:lvl3pPr>
              <a:defRPr lang="es-ES" sz="4000"/>
            </a:lvl3pPr>
            <a:lvl4pPr>
              <a:defRPr lang="es-ES" sz="4000"/>
            </a:lvl4pPr>
            <a:lvl5pPr>
              <a:defRPr lang="es-ES" sz="4000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dos contenidos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orma libre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3" name="Forma libre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4" name="Forma libre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2" name="Marcador de contenido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marL="283464" indent="-283464">
              <a:spcBef>
                <a:spcPts val="1800"/>
              </a:spcBef>
              <a:defRPr lang="es-ES" sz="2000"/>
            </a:lvl2pPr>
            <a:lvl3pPr marL="594360" indent="-283464">
              <a:spcBef>
                <a:spcPts val="1800"/>
              </a:spcBef>
              <a:defRPr lang="es-ES" sz="2000"/>
            </a:lvl3pPr>
            <a:lvl4pPr marL="822960" indent="-283464">
              <a:spcBef>
                <a:spcPts val="1800"/>
              </a:spcBef>
              <a:defRPr lang="es-ES" sz="2000"/>
            </a:lvl4pPr>
            <a:lvl5pPr marL="1005840"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3" name="Marcador de contenido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marL="283464" indent="-283464">
              <a:spcBef>
                <a:spcPts val="1800"/>
              </a:spcBef>
              <a:defRPr lang="es-ES" sz="2000"/>
            </a:lvl2pPr>
            <a:lvl3pPr marL="548640" indent="-283464">
              <a:spcBef>
                <a:spcPts val="1800"/>
              </a:spcBef>
              <a:defRPr lang="es-ES" sz="2000"/>
            </a:lvl3pPr>
            <a:lvl4pPr marL="822960" indent="-283464">
              <a:spcBef>
                <a:spcPts val="1800"/>
              </a:spcBef>
              <a:defRPr lang="es-ES" sz="2000"/>
            </a:lvl4pPr>
            <a:lvl5pPr marL="1005840"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forma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3" name="Forma libre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4" name="Forma libre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8" name="Forma libre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9" name="Forma libre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conteni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es-ES"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es-ES"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es-ES" sz="2000"/>
            </a:lvl3pPr>
            <a:lvl4pPr marL="1371600" indent="0">
              <a:spcBef>
                <a:spcPts val="1800"/>
              </a:spcBef>
              <a:buFont typeface="+mj-lt"/>
              <a:buNone/>
              <a:defRPr lang="es-ES"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endParaRPr lang="es-ES" dirty="0"/>
          </a:p>
        </p:txBody>
      </p:sp>
      <p:sp>
        <p:nvSpPr>
          <p:cNvPr id="2" name="Marcador de contenido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marL="283464" indent="-283464">
              <a:spcBef>
                <a:spcPts val="1800"/>
              </a:spcBef>
              <a:defRPr lang="es-ES" sz="2000"/>
            </a:lvl2pPr>
            <a:lvl3pPr marL="548640" indent="-283464">
              <a:spcBef>
                <a:spcPts val="1800"/>
              </a:spcBef>
              <a:defRPr lang="es-ES" sz="2000"/>
            </a:lvl3pPr>
            <a:lvl4pPr marL="822960" indent="-283464">
              <a:spcBef>
                <a:spcPts val="1800"/>
              </a:spcBef>
              <a:defRPr lang="es-ES" sz="2000"/>
            </a:lvl4pPr>
            <a:lvl5pPr marL="1005840"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e imagen del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es-ES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agregar un título </a:t>
            </a:r>
          </a:p>
        </p:txBody>
      </p:sp>
      <p:sp>
        <p:nvSpPr>
          <p:cNvPr id="3" name="Marcador de contenido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es-ES" sz="2000"/>
            </a:lvl1pPr>
            <a:lvl2pPr indent="-283464">
              <a:spcBef>
                <a:spcPts val="1800"/>
              </a:spcBef>
              <a:defRPr lang="es-ES" sz="2000"/>
            </a:lvl2pPr>
            <a:lvl3pPr indent="-283464">
              <a:spcBef>
                <a:spcPts val="1800"/>
              </a:spcBef>
              <a:defRPr lang="es-ES" sz="2000"/>
            </a:lvl3pPr>
            <a:lvl4pPr indent="-283464">
              <a:spcBef>
                <a:spcPts val="1800"/>
              </a:spcBef>
              <a:defRPr lang="es-ES" sz="2000"/>
            </a:lvl4pPr>
            <a:lvl5pPr indent="-283464">
              <a:spcBef>
                <a:spcPts val="1800"/>
              </a:spcBef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>
              <a:latin typeface="+mn-lt"/>
            </a:endParaRPr>
          </a:p>
        </p:txBody>
      </p:sp>
      <p:sp>
        <p:nvSpPr>
          <p:cNvPr id="8" name="Marcador de fech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2" name="Marcador de título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30" name="Marcador de fecha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es-ES"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endParaRPr lang="es-ES" dirty="0">
              <a:latin typeface="+mn-lt"/>
            </a:endParaRPr>
          </a:p>
        </p:txBody>
      </p:sp>
      <p:sp>
        <p:nvSpPr>
          <p:cNvPr id="32" name="Marcador de número de diapositiva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es-ES" sz="1100" b="1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es-ES"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es-ES">
          <a:solidFill>
            <a:schemeClr val="tx2"/>
          </a:solidFill>
        </a:defRPr>
      </a:lvl2pPr>
      <a:lvl3pPr eaLnBrk="1" hangingPunct="1">
        <a:defRPr lang="es-ES">
          <a:solidFill>
            <a:schemeClr val="tx2"/>
          </a:solidFill>
        </a:defRPr>
      </a:lvl3pPr>
      <a:lvl4pPr eaLnBrk="1" hangingPunct="1">
        <a:defRPr lang="es-ES">
          <a:solidFill>
            <a:schemeClr val="tx2"/>
          </a:solidFill>
        </a:defRPr>
      </a:lvl4pPr>
      <a:lvl5pPr eaLnBrk="1" hangingPunct="1">
        <a:defRPr lang="es-ES">
          <a:solidFill>
            <a:schemeClr val="tx2"/>
          </a:solidFill>
        </a:defRPr>
      </a:lvl5pPr>
      <a:lvl6pPr eaLnBrk="1" hangingPunct="1">
        <a:defRPr lang="es-ES">
          <a:solidFill>
            <a:schemeClr val="tx2"/>
          </a:solidFill>
        </a:defRPr>
      </a:lvl6pPr>
      <a:lvl7pPr eaLnBrk="1" hangingPunct="1">
        <a:defRPr lang="es-ES">
          <a:solidFill>
            <a:schemeClr val="tx2"/>
          </a:solidFill>
        </a:defRPr>
      </a:lvl7pPr>
      <a:lvl8pPr eaLnBrk="1" hangingPunct="1">
        <a:defRPr lang="es-ES">
          <a:solidFill>
            <a:schemeClr val="tx2"/>
          </a:solidFill>
        </a:defRPr>
      </a:lvl8pPr>
      <a:lvl9pPr eaLnBrk="1" hangingPunct="1">
        <a:defRPr lang="es-ES"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2651" y="549502"/>
            <a:ext cx="5486400" cy="329184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8000" dirty="0"/>
              <a:t>Teoría de Grafos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Title 1">
            <a:extLst>
              <a:ext uri="{FF2B5EF4-FFF2-40B4-BE49-F238E27FC236}">
                <a16:creationId xmlns:a16="http://schemas.microsoft.com/office/drawing/2014/main" id="{F2D53C92-8E14-5736-14EB-8C1F1B223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 err="1"/>
              <a:t>Ejemplo</a:t>
            </a:r>
            <a:r>
              <a:rPr lang="en-US" dirty="0"/>
              <a:t> de </a:t>
            </a:r>
            <a:r>
              <a:rPr lang="en-US" dirty="0" err="1"/>
              <a:t>subgrafo</a:t>
            </a:r>
            <a:endParaRPr lang="en-US" dirty="0"/>
          </a:p>
        </p:txBody>
      </p:sp>
      <p:pic>
        <p:nvPicPr>
          <p:cNvPr id="7172" name="Picture 4" descr="Solved 9 o MARKs] For each of the following graphs, | Chegg.com">
            <a:extLst>
              <a:ext uri="{FF2B5EF4-FFF2-40B4-BE49-F238E27FC236}">
                <a16:creationId xmlns:a16="http://schemas.microsoft.com/office/drawing/2014/main" id="{CCB2FEB6-AAAC-0FB6-D7C7-5139D0E7DA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9" b="55967"/>
          <a:stretch/>
        </p:blipFill>
        <p:spPr bwMode="auto">
          <a:xfrm>
            <a:off x="957263" y="2436976"/>
            <a:ext cx="12054193" cy="2871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612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ídeo 4" descr="Intervalos de tiempo del día a la noche animados en 3D">
            <a:extLst>
              <a:ext uri="{FF2B5EF4-FFF2-40B4-BE49-F238E27FC236}">
                <a16:creationId xmlns:a16="http://schemas.microsoft.com/office/drawing/2014/main" id="{26599F86-0EF8-D9AF-586D-619770D226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4"/>
          <a:stretch/>
        </p:blipFill>
        <p:spPr>
          <a:xfrm>
            <a:off x="20" y="10"/>
            <a:ext cx="12191980" cy="688053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E51F6F1D-147A-991B-AF87-B8D275AD9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9" y="444933"/>
            <a:ext cx="5477479" cy="3291840"/>
          </a:xfrm>
        </p:spPr>
        <p:txBody>
          <a:bodyPr anchor="b">
            <a:normAutofit/>
          </a:bodyPr>
          <a:lstStyle/>
          <a:p>
            <a:r>
              <a:rPr lang="es-MX" sz="8000" dirty="0"/>
              <a:t>Arboles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802370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structura de Datos: ARBOLES Y GRAFOS">
            <a:extLst>
              <a:ext uri="{FF2B5EF4-FFF2-40B4-BE49-F238E27FC236}">
                <a16:creationId xmlns:a16="http://schemas.microsoft.com/office/drawing/2014/main" id="{F0E82E21-A22A-FDD9-850F-767A8881209B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5" r="5616" b="-1"/>
          <a:stretch/>
        </p:blipFill>
        <p:spPr bwMode="auto">
          <a:xfrm>
            <a:off x="20" y="10"/>
            <a:ext cx="12191980" cy="6880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040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6FABF4-1D05-7AC7-2F74-23502970A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584006"/>
            <a:ext cx="5063490" cy="2335675"/>
          </a:xfrm>
        </p:spPr>
        <p:txBody>
          <a:bodyPr anchor="b">
            <a:normAutofit/>
          </a:bodyPr>
          <a:lstStyle/>
          <a:p>
            <a:r>
              <a:rPr lang="es-MX" dirty="0"/>
              <a:t>Características de un árbol</a:t>
            </a:r>
            <a:endParaRPr lang="es-GT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55F65-E9E2-D19C-1D59-BD7ED0CC964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GT" dirty="0"/>
              <a:t>Es conexo.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GT" dirty="0"/>
              <a:t>No contiene ciclos.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GT" dirty="0"/>
              <a:t>El número de nodos es igual al número de vértices más uno.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GT" dirty="0"/>
              <a:t>Si se le elimina una arista, queda desconectado en dos subgrafos de ese árbol que también será árboles.</a:t>
            </a:r>
          </a:p>
        </p:txBody>
      </p:sp>
      <p:pic>
        <p:nvPicPr>
          <p:cNvPr id="10" name="Vídeo 9" descr="Línea de signos vitales">
            <a:extLst>
              <a:ext uri="{FF2B5EF4-FFF2-40B4-BE49-F238E27FC236}">
                <a16:creationId xmlns:a16="http://schemas.microsoft.com/office/drawing/2014/main" id="{9257B7F7-9834-D082-D6C9-159F78FE8D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411" r="35263" b="-1"/>
          <a:stretch/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19029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8CE60-587E-1D5C-8B50-ED3441BA49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835" y="430529"/>
            <a:ext cx="5486400" cy="329184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Algoritmos de búsqueda</a:t>
            </a:r>
          </a:p>
        </p:txBody>
      </p:sp>
      <p:pic>
        <p:nvPicPr>
          <p:cNvPr id="12" name="Marcador de posición de imagen 4" descr="Primer plano de un grano de madera">
            <a:extLst>
              <a:ext uri="{FF2B5EF4-FFF2-40B4-BE49-F238E27FC236}">
                <a16:creationId xmlns:a16="http://schemas.microsoft.com/office/drawing/2014/main" id="{7D5BDB53-9169-3BBC-9362-0539514AC7D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1113"/>
            <a:ext cx="5791200" cy="6880226"/>
          </a:xfrm>
        </p:spPr>
      </p:pic>
      <p:pic>
        <p:nvPicPr>
          <p:cNvPr id="8194" name="Picture 2" descr="Desenho Lupa PNG">
            <a:extLst>
              <a:ext uri="{FF2B5EF4-FFF2-40B4-BE49-F238E27FC236}">
                <a16:creationId xmlns:a16="http://schemas.microsoft.com/office/drawing/2014/main" id="{87D8791B-5EFD-6055-C618-288B63623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2" y="732631"/>
            <a:ext cx="5190511" cy="539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871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28770"/>
            <a:ext cx="9778365" cy="149459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6000" dirty="0"/>
              <a:t>Algoritmos de búsqueda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097449-5B72-ADA0-3B2D-1CBC160D6B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575830"/>
            <a:ext cx="4651895" cy="359747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Este algoritmo de búsqueda busca los caminos más cortos desde un vértice de origen dado a todos los demás vértices, en términos del número de aristas en los caminos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1FC7B50-71A6-D8BE-C032-5EB4CF5706D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575830"/>
            <a:ext cx="4490827" cy="359747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Este algoritmo de búsqueda intenta recorrerá todos los nodos de un grafo o árbol de manera ordenada pero no uniforme, consistiendo en expandirse por todos los nodos que van encontrando en un camino en concreto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8661D71E-D5A2-229E-A77E-5E04F30C7D18}"/>
              </a:ext>
            </a:extLst>
          </p:cNvPr>
          <p:cNvSpPr txBox="1">
            <a:spLocks/>
          </p:cNvSpPr>
          <p:nvPr/>
        </p:nvSpPr>
        <p:spPr>
          <a:xfrm>
            <a:off x="594360" y="2056894"/>
            <a:ext cx="5159477" cy="59079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es-ES"/>
            </a:defPPr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s-ES"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 lang="es-ES">
                <a:solidFill>
                  <a:schemeClr val="tx2"/>
                </a:solidFill>
              </a:defRPr>
            </a:lvl2pPr>
            <a:lvl3pPr eaLnBrk="1" hangingPunct="1">
              <a:defRPr lang="es-ES">
                <a:solidFill>
                  <a:schemeClr val="tx2"/>
                </a:solidFill>
              </a:defRPr>
            </a:lvl3pPr>
            <a:lvl4pPr eaLnBrk="1" hangingPunct="1">
              <a:defRPr lang="es-ES">
                <a:solidFill>
                  <a:schemeClr val="tx2"/>
                </a:solidFill>
              </a:defRPr>
            </a:lvl4pPr>
            <a:lvl5pPr eaLnBrk="1" hangingPunct="1">
              <a:defRPr lang="es-ES">
                <a:solidFill>
                  <a:schemeClr val="tx2"/>
                </a:solidFill>
              </a:defRPr>
            </a:lvl5pPr>
            <a:lvl6pPr eaLnBrk="1" hangingPunct="1">
              <a:defRPr lang="es-ES">
                <a:solidFill>
                  <a:schemeClr val="tx2"/>
                </a:solidFill>
              </a:defRPr>
            </a:lvl6pPr>
            <a:lvl7pPr eaLnBrk="1" hangingPunct="1">
              <a:defRPr lang="es-ES">
                <a:solidFill>
                  <a:schemeClr val="tx2"/>
                </a:solidFill>
              </a:defRPr>
            </a:lvl7pPr>
            <a:lvl8pPr eaLnBrk="1" hangingPunct="1">
              <a:defRPr lang="es-ES">
                <a:solidFill>
                  <a:schemeClr val="tx2"/>
                </a:solidFill>
              </a:defRPr>
            </a:lvl8pPr>
            <a:lvl9pPr eaLnBrk="1" hangingPunct="1">
              <a:defRPr lang="es-ES">
                <a:solidFill>
                  <a:schemeClr val="tx2"/>
                </a:solidFill>
              </a:defRPr>
            </a:lvl9pPr>
          </a:lstStyle>
          <a:p>
            <a:r>
              <a:rPr lang="es-GT" sz="2800" dirty="0"/>
              <a:t>Búsqueda a lo ancho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E5A7D8AC-6401-6A33-E039-082A2D20F5CC}"/>
              </a:ext>
            </a:extLst>
          </p:cNvPr>
          <p:cNvSpPr txBox="1">
            <a:spLocks/>
          </p:cNvSpPr>
          <p:nvPr/>
        </p:nvSpPr>
        <p:spPr>
          <a:xfrm>
            <a:off x="5881898" y="2023366"/>
            <a:ext cx="5159477" cy="59079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es-ES"/>
            </a:defPPr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s-ES"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 lang="es-ES">
                <a:solidFill>
                  <a:schemeClr val="tx2"/>
                </a:solidFill>
              </a:defRPr>
            </a:lvl2pPr>
            <a:lvl3pPr eaLnBrk="1" hangingPunct="1">
              <a:defRPr lang="es-ES">
                <a:solidFill>
                  <a:schemeClr val="tx2"/>
                </a:solidFill>
              </a:defRPr>
            </a:lvl3pPr>
            <a:lvl4pPr eaLnBrk="1" hangingPunct="1">
              <a:defRPr lang="es-ES">
                <a:solidFill>
                  <a:schemeClr val="tx2"/>
                </a:solidFill>
              </a:defRPr>
            </a:lvl4pPr>
            <a:lvl5pPr eaLnBrk="1" hangingPunct="1">
              <a:defRPr lang="es-ES">
                <a:solidFill>
                  <a:schemeClr val="tx2"/>
                </a:solidFill>
              </a:defRPr>
            </a:lvl5pPr>
            <a:lvl6pPr eaLnBrk="1" hangingPunct="1">
              <a:defRPr lang="es-ES">
                <a:solidFill>
                  <a:schemeClr val="tx2"/>
                </a:solidFill>
              </a:defRPr>
            </a:lvl6pPr>
            <a:lvl7pPr eaLnBrk="1" hangingPunct="1">
              <a:defRPr lang="es-ES">
                <a:solidFill>
                  <a:schemeClr val="tx2"/>
                </a:solidFill>
              </a:defRPr>
            </a:lvl7pPr>
            <a:lvl8pPr eaLnBrk="1" hangingPunct="1">
              <a:defRPr lang="es-ES">
                <a:solidFill>
                  <a:schemeClr val="tx2"/>
                </a:solidFill>
              </a:defRPr>
            </a:lvl8pPr>
            <a:lvl9pPr eaLnBrk="1" hangingPunct="1">
              <a:defRPr lang="es-ES">
                <a:solidFill>
                  <a:schemeClr val="tx2"/>
                </a:solidFill>
              </a:defRPr>
            </a:lvl9pPr>
          </a:lstStyle>
          <a:p>
            <a:r>
              <a:rPr lang="es-GT" sz="2800" dirty="0"/>
              <a:t>Búsqueda a lo largo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706416F-D413-E600-A775-26FC7B056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449" y="4284765"/>
            <a:ext cx="3269769" cy="2044465"/>
          </a:xfrm>
          <a:prstGeom prst="rect">
            <a:avLst/>
          </a:prstGeom>
        </p:spPr>
      </p:pic>
      <p:pic>
        <p:nvPicPr>
          <p:cNvPr id="9220" name="Picture 4" descr="Métodos de Busqueda - Making Code">
            <a:extLst>
              <a:ext uri="{FF2B5EF4-FFF2-40B4-BE49-F238E27FC236}">
                <a16:creationId xmlns:a16="http://schemas.microsoft.com/office/drawing/2014/main" id="{49EA35ED-036E-DFE8-5610-81EE1D8652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0"/>
          <a:stretch/>
        </p:blipFill>
        <p:spPr bwMode="auto">
          <a:xfrm>
            <a:off x="6690356" y="4243839"/>
            <a:ext cx="2786315" cy="261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spc="60" dirty="0"/>
              <a:t>Algoritmo de Búsqueda a lo Ancho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A76F80B-5B6A-5ABA-8702-F81E181DE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747" y="2379930"/>
            <a:ext cx="9253327" cy="42796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8364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spc="60" dirty="0"/>
              <a:t>Algoritmo de Búsqueda a lo Largo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D29D13E-BEE5-5510-5276-E01AE9F427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02" b="3807"/>
          <a:stretch/>
        </p:blipFill>
        <p:spPr>
          <a:xfrm>
            <a:off x="2242577" y="156392"/>
            <a:ext cx="8030696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417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Ejemplo de la búsqueda a la largo</a:t>
            </a:r>
          </a:p>
        </p:txBody>
      </p:sp>
      <p:pic>
        <p:nvPicPr>
          <p:cNvPr id="1026" name="Picture 2" descr="GRAFOS">
            <a:extLst>
              <a:ext uri="{FF2B5EF4-FFF2-40B4-BE49-F238E27FC236}">
                <a16:creationId xmlns:a16="http://schemas.microsoft.com/office/drawing/2014/main" id="{07855E45-4F80-4442-E61A-0AE3AC4193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5" t="3757" r="12983" b="17742"/>
          <a:stretch/>
        </p:blipFill>
        <p:spPr bwMode="auto">
          <a:xfrm>
            <a:off x="3895725" y="2514599"/>
            <a:ext cx="7329820" cy="3895725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88225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Ejemplo de la búsqueda a lo ancho</a:t>
            </a:r>
          </a:p>
        </p:txBody>
      </p:sp>
      <p:pic>
        <p:nvPicPr>
          <p:cNvPr id="1026" name="Picture 2" descr="GRAFOS">
            <a:extLst>
              <a:ext uri="{FF2B5EF4-FFF2-40B4-BE49-F238E27FC236}">
                <a16:creationId xmlns:a16="http://schemas.microsoft.com/office/drawing/2014/main" id="{07855E45-4F80-4442-E61A-0AE3AC4193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8" r="12348" b="13540"/>
          <a:stretch/>
        </p:blipFill>
        <p:spPr bwMode="auto">
          <a:xfrm>
            <a:off x="2876549" y="241105"/>
            <a:ext cx="7372351" cy="4267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2707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¿Qué es la teoría de grafos?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1442CD-A26D-1761-8CE7-8BC3075BB4E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La teoría de grafos es la rama de las matemáticas computacionales que estudia las relaciones en los grafos, los cuales están formados por nodos y aristas</a:t>
            </a:r>
          </a:p>
        </p:txBody>
      </p:sp>
      <p:pic>
        <p:nvPicPr>
          <p:cNvPr id="11" name="Vídeo 10" descr="Ecuaciones que se mueven">
            <a:extLst>
              <a:ext uri="{FF2B5EF4-FFF2-40B4-BE49-F238E27FC236}">
                <a16:creationId xmlns:a16="http://schemas.microsoft.com/office/drawing/2014/main" id="{6B331C3F-FA5C-458A-7273-C479FFE6A8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1296" r="28378" b="-1"/>
          <a:stretch/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1500" dirty="0"/>
              <a:t>Gracias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411528"/>
            <a:ext cx="9101731" cy="212729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MIEMBROS DEL GRUPO 1:</a:t>
            </a:r>
          </a:p>
          <a:p>
            <a:pPr rtl="0"/>
            <a:r>
              <a:rPr lang="es-ES" dirty="0"/>
              <a:t>Enner Mendizabal – 202302220</a:t>
            </a:r>
          </a:p>
          <a:p>
            <a:pPr rtl="0"/>
            <a:r>
              <a:rPr lang="es-ES" dirty="0"/>
              <a:t>Daniel Castellanos – 202200176</a:t>
            </a:r>
          </a:p>
          <a:p>
            <a:pPr rtl="0"/>
            <a:r>
              <a:rPr lang="es-ES" dirty="0"/>
              <a:t>Julio Ramos - 202200044</a:t>
            </a:r>
          </a:p>
          <a:p>
            <a:pPr rtl="0"/>
            <a:r>
              <a:rPr lang="es-ES" dirty="0"/>
              <a:t>Eliot Ardón - 201901472</a:t>
            </a:r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1</a:t>
            </a:r>
          </a:p>
        </p:txBody>
      </p:sp>
      <p:pic>
        <p:nvPicPr>
          <p:cNvPr id="1026" name="Picture 2" descr="Grafos - 1ª Parte - Revista PROGRAMAR">
            <a:extLst>
              <a:ext uri="{FF2B5EF4-FFF2-40B4-BE49-F238E27FC236}">
                <a16:creationId xmlns:a16="http://schemas.microsoft.com/office/drawing/2014/main" id="{04F0A1A5-2B6F-8551-EB11-C93581F40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71490" y="2282008"/>
            <a:ext cx="6182720" cy="369932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509533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835" y="430529"/>
            <a:ext cx="5486400" cy="3291840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2</a:t>
            </a:r>
          </a:p>
        </p:txBody>
      </p:sp>
      <p:pic>
        <p:nvPicPr>
          <p:cNvPr id="2050" name="Picture 2" descr="M comme multigraphe – groupe fmr">
            <a:extLst>
              <a:ext uri="{FF2B5EF4-FFF2-40B4-BE49-F238E27FC236}">
                <a16:creationId xmlns:a16="http://schemas.microsoft.com/office/drawing/2014/main" id="{7AFF0A8C-F496-1E18-8185-C66BCF131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300734"/>
            <a:ext cx="5791200" cy="425653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99407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3</a:t>
            </a:r>
          </a:p>
        </p:txBody>
      </p:sp>
      <p:pic>
        <p:nvPicPr>
          <p:cNvPr id="3074" name="Picture 2" descr="Teoría de grafos">
            <a:extLst>
              <a:ext uri="{FF2B5EF4-FFF2-40B4-BE49-F238E27FC236}">
                <a16:creationId xmlns:a16="http://schemas.microsoft.com/office/drawing/2014/main" id="{3E15F0FE-ABB7-17A1-36BF-72C691E716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1"/>
          <a:stretch/>
        </p:blipFill>
        <p:spPr bwMode="auto">
          <a:xfrm>
            <a:off x="980440" y="2215243"/>
            <a:ext cx="6249035" cy="454631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868477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5400" dirty="0"/>
              <a:t>Conectando nodos en los grafos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8278" y="2240900"/>
            <a:ext cx="7810500" cy="1188100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marL="0" indent="0" rtl="0">
              <a:buNone/>
            </a:pPr>
            <a:r>
              <a:rPr lang="es-ES" dirty="0"/>
              <a:t>Dos nodos se pueden conectar de distintas formas, así como se puede llegar al mismo nodo pasando por las distintas aristas del grafo </a:t>
            </a:r>
          </a:p>
          <a:p>
            <a:pPr rtl="0"/>
            <a:endParaRPr lang="es-ES" dirty="0"/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orma libre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9C9E69DA-983F-FF29-1349-D2967FBB0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557" y="3287182"/>
            <a:ext cx="7127428" cy="282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1</a:t>
            </a:r>
          </a:p>
        </p:txBody>
      </p:sp>
      <p:pic>
        <p:nvPicPr>
          <p:cNvPr id="1026" name="Picture 2" descr="Grafos - 1ª Parte - Revista PROGRAMAR">
            <a:extLst>
              <a:ext uri="{FF2B5EF4-FFF2-40B4-BE49-F238E27FC236}">
                <a16:creationId xmlns:a16="http://schemas.microsoft.com/office/drawing/2014/main" id="{04F0A1A5-2B6F-8551-EB11-C93581F40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71490" y="2282008"/>
            <a:ext cx="6182720" cy="369932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897822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E58AF-96C9-346C-AF89-A08DBC78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anchor="b">
            <a:normAutofit/>
          </a:bodyPr>
          <a:lstStyle/>
          <a:p>
            <a:r>
              <a:rPr lang="es-GT" dirty="0"/>
              <a:t>Ejemplo de grafo 3</a:t>
            </a:r>
          </a:p>
        </p:txBody>
      </p:sp>
      <p:pic>
        <p:nvPicPr>
          <p:cNvPr id="3074" name="Picture 2" descr="Teoría de grafos">
            <a:extLst>
              <a:ext uri="{FF2B5EF4-FFF2-40B4-BE49-F238E27FC236}">
                <a16:creationId xmlns:a16="http://schemas.microsoft.com/office/drawing/2014/main" id="{3E15F0FE-ABB7-17A1-36BF-72C691E716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1"/>
          <a:stretch/>
        </p:blipFill>
        <p:spPr bwMode="auto">
          <a:xfrm>
            <a:off x="980440" y="2215243"/>
            <a:ext cx="6249035" cy="454631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527237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C37279A-330D-886F-340D-494A5005E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sz="7200" dirty="0"/>
              <a:t>Subgrafos</a:t>
            </a:r>
          </a:p>
        </p:txBody>
      </p:sp>
      <p:pic>
        <p:nvPicPr>
          <p:cNvPr id="4098" name="Picture 2" descr="[Resuelta] graph-theory | Encontrar el subgrafo con el mayor">
            <a:extLst>
              <a:ext uri="{FF2B5EF4-FFF2-40B4-BE49-F238E27FC236}">
                <a16:creationId xmlns:a16="http://schemas.microsoft.com/office/drawing/2014/main" id="{627D3F58-708E-8B9B-8426-8DA73443B7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95" r="2" b="6588"/>
          <a:stretch/>
        </p:blipFill>
        <p:spPr bwMode="auto">
          <a:xfrm>
            <a:off x="3200401" y="285751"/>
            <a:ext cx="8387714" cy="463046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249372667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97_TF78853419_Win32" id="{89881BBC-4720-4DBD-B653-230ED84EDDDD}" vid="{D5D0700E-9D65-401B-B37B-B3D39C01EE2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{4AB255BC-D883-40BA-A9AC-22B9ED40431E}tf78853419_win32</Template>
  <TotalTime>243</TotalTime>
  <Words>275</Words>
  <Application>Microsoft Office PowerPoint</Application>
  <PresentationFormat>Panorámica</PresentationFormat>
  <Paragraphs>45</Paragraphs>
  <Slides>20</Slides>
  <Notes>11</Notes>
  <HiddenSlides>0</HiddenSlides>
  <MMClips>3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Arial</vt:lpstr>
      <vt:lpstr>Calibri</vt:lpstr>
      <vt:lpstr>Franklin Gothic Book</vt:lpstr>
      <vt:lpstr>Franklin Gothic Demi</vt:lpstr>
      <vt:lpstr>Personalizar</vt:lpstr>
      <vt:lpstr>Teoría de Grafos</vt:lpstr>
      <vt:lpstr>¿Qué es la teoría de grafos?</vt:lpstr>
      <vt:lpstr>Ejemplo de grafo 1</vt:lpstr>
      <vt:lpstr>Ejemplo de grafo 2</vt:lpstr>
      <vt:lpstr>Ejemplo de grafo 3</vt:lpstr>
      <vt:lpstr>Conectando nodos en los grafos</vt:lpstr>
      <vt:lpstr>Ejemplo de grafo 1</vt:lpstr>
      <vt:lpstr>Ejemplo de grafo 3</vt:lpstr>
      <vt:lpstr>Subgrafos</vt:lpstr>
      <vt:lpstr>Ejemplo de subgrafo</vt:lpstr>
      <vt:lpstr>Arboles</vt:lpstr>
      <vt:lpstr>Presentación de PowerPoint</vt:lpstr>
      <vt:lpstr>Características de un árbol</vt:lpstr>
      <vt:lpstr>Algoritmos de búsqueda</vt:lpstr>
      <vt:lpstr>Algoritmos de búsqueda</vt:lpstr>
      <vt:lpstr>Algoritmo de Búsqueda a lo Ancho</vt:lpstr>
      <vt:lpstr>Algoritmo de Búsqueda a lo Largo</vt:lpstr>
      <vt:lpstr>Ejemplo de la búsqueda a la largo</vt:lpstr>
      <vt:lpstr>Ejemplo de la búsqueda a lo ancho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Teoría de Grafos</dc:title>
  <dc:creator>Enner Mendizabal Castro</dc:creator>
  <cp:lastModifiedBy>Enner Mendizabal Castro</cp:lastModifiedBy>
  <cp:revision>3</cp:revision>
  <dcterms:created xsi:type="dcterms:W3CDTF">2024-04-28T04:18:24Z</dcterms:created>
  <dcterms:modified xsi:type="dcterms:W3CDTF">2024-04-29T04:13:23Z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